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5" r:id="rId2"/>
    <p:sldId id="261" r:id="rId3"/>
    <p:sldId id="301" r:id="rId4"/>
    <p:sldId id="294" r:id="rId5"/>
    <p:sldId id="303" r:id="rId6"/>
    <p:sldId id="298" r:id="rId7"/>
    <p:sldId id="302" r:id="rId8"/>
    <p:sldId id="299" r:id="rId9"/>
    <p:sldId id="300" r:id="rId10"/>
    <p:sldId id="297" r:id="rId11"/>
    <p:sldId id="304" r:id="rId12"/>
    <p:sldId id="296" r:id="rId13"/>
    <p:sldId id="278" r:id="rId14"/>
    <p:sldId id="267" r:id="rId15"/>
    <p:sldId id="266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8" autoAdjust="0"/>
    <p:restoredTop sz="94660"/>
  </p:normalViewPr>
  <p:slideViewPr>
    <p:cSldViewPr snapToGrid="0" snapToObjects="1">
      <p:cViewPr varScale="1">
        <p:scale>
          <a:sx n="106" d="100"/>
          <a:sy n="106" d="100"/>
        </p:scale>
        <p:origin x="744" y="-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83311" y="1446631"/>
            <a:ext cx="38100" cy="601860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581307" y="2423688"/>
            <a:ext cx="38100" cy="601860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571500" y="3382636"/>
            <a:ext cx="47193" cy="601860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71500" y="476250"/>
            <a:ext cx="11601450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altLang="zh-CN" sz="3600" dirty="0"/>
              <a:t>《</a:t>
            </a:r>
            <a:r>
              <a:rPr lang="zh-CN" altLang="en-US" sz="3600" dirty="0"/>
              <a:t>传道书</a:t>
            </a:r>
            <a:r>
              <a:rPr lang="en-US" altLang="zh-CN" sz="3600" dirty="0"/>
              <a:t>》3</a:t>
            </a:r>
            <a:r>
              <a:rPr lang="zh-CN" altLang="en-US" sz="3600" dirty="0"/>
              <a:t>章</a:t>
            </a:r>
            <a:r>
              <a:rPr lang="en-US" altLang="zh-CN" sz="3600" dirty="0"/>
              <a:t>16 - 4</a:t>
            </a:r>
            <a:r>
              <a:rPr lang="zh-CN" altLang="en-US" sz="3600" dirty="0"/>
              <a:t>章</a:t>
            </a:r>
            <a:r>
              <a:rPr lang="ja-JP" altLang="en-US" sz="3600" dirty="0"/>
              <a:t>总体结构</a:t>
            </a:r>
            <a:endParaRPr sz="3600" b="1" i="0" u="none" dirty="0">
              <a:solidFill>
                <a:srgbClr val="1E293B"/>
              </a:solidFill>
              <a:latin typeface="Noto Serif SC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34DE4E7-17CC-6CD5-85CE-1789DCE4F7FB}"/>
              </a:ext>
            </a:extLst>
          </p:cNvPr>
          <p:cNvSpPr/>
          <p:nvPr/>
        </p:nvSpPr>
        <p:spPr>
          <a:xfrm>
            <a:off x="558986" y="5962992"/>
            <a:ext cx="45719" cy="662912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B811F4F-7C3C-80EA-07EB-E5F59B93190A}"/>
              </a:ext>
            </a:extLst>
          </p:cNvPr>
          <p:cNvSpPr txBox="1"/>
          <p:nvPr/>
        </p:nvSpPr>
        <p:spPr>
          <a:xfrm>
            <a:off x="1101211" y="1455174"/>
            <a:ext cx="107769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/>
              <a:t>一、日光之下的</a:t>
            </a:r>
            <a:r>
              <a:rPr lang="zh-CN" altLang="en-US" sz="3200" b="1" dirty="0">
                <a:solidFill>
                  <a:srgbClr val="1E293B"/>
                </a:solidFill>
                <a:latin typeface="Noto Serif SC"/>
              </a:rPr>
              <a:t>不公平</a:t>
            </a:r>
            <a:r>
              <a:rPr lang="zh-CN" altLang="en-US" sz="3200" dirty="0"/>
              <a:t>（</a:t>
            </a:r>
            <a:r>
              <a:rPr lang="en-US" altLang="zh-CN" sz="3200" dirty="0"/>
              <a:t>3:16–17</a:t>
            </a:r>
            <a:r>
              <a:rPr lang="zh-CN" altLang="en-US" sz="3200" dirty="0"/>
              <a:t>节）：审判之处有奸恶</a:t>
            </a:r>
            <a:r>
              <a:rPr lang="en-US" altLang="zh-CN" sz="3200" dirty="0"/>
              <a:t> </a:t>
            </a:r>
            <a:endParaRPr lang="en-US" sz="32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2D2FA77-E272-72A7-8928-862E4D5302E0}"/>
              </a:ext>
            </a:extLst>
          </p:cNvPr>
          <p:cNvSpPr txBox="1"/>
          <p:nvPr/>
        </p:nvSpPr>
        <p:spPr>
          <a:xfrm>
            <a:off x="1106126" y="2168201"/>
            <a:ext cx="106452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/>
              <a:t>二、共同的命运与寻找快乐（</a:t>
            </a:r>
            <a:r>
              <a:rPr lang="en-US" altLang="zh-CN" sz="3600" dirty="0"/>
              <a:t>3:18–22</a:t>
            </a:r>
            <a:r>
              <a:rPr lang="zh-CN" altLang="en-US" sz="3600" dirty="0"/>
              <a:t>节）：死亡的局限与神所赐的“分”</a:t>
            </a:r>
            <a:endParaRPr lang="en-US" sz="36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7A1BD10-F20C-5319-5121-9B3F312E9A76}"/>
              </a:ext>
            </a:extLst>
          </p:cNvPr>
          <p:cNvSpPr txBox="1"/>
          <p:nvPr/>
        </p:nvSpPr>
        <p:spPr>
          <a:xfrm>
            <a:off x="1106127" y="3364943"/>
            <a:ext cx="106452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/>
              <a:t>三、欺压与无助（</a:t>
            </a:r>
            <a:r>
              <a:rPr lang="en-US" altLang="zh-CN" sz="3600" dirty="0"/>
              <a:t>4:1-3</a:t>
            </a:r>
            <a:r>
              <a:rPr lang="zh-CN" altLang="en-US" sz="3600" dirty="0"/>
              <a:t>）：社会苦难与无人安慰</a:t>
            </a:r>
            <a:endParaRPr lang="en-US" sz="36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BD5585A-7DA4-4E07-5971-CD5B84BB7F64}"/>
              </a:ext>
            </a:extLst>
          </p:cNvPr>
          <p:cNvSpPr txBox="1"/>
          <p:nvPr/>
        </p:nvSpPr>
        <p:spPr>
          <a:xfrm>
            <a:off x="1106127" y="4166728"/>
            <a:ext cx="100252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dirty="0"/>
              <a:t>四、</a:t>
            </a:r>
            <a:r>
              <a:rPr lang="zh-CN" altLang="en-US" sz="3600" dirty="0"/>
              <a:t> 竞争与嫉妒（</a:t>
            </a:r>
            <a:r>
              <a:rPr lang="en-US" altLang="zh-CN" sz="3600" dirty="0"/>
              <a:t>4:4-6</a:t>
            </a:r>
            <a:r>
              <a:rPr lang="zh-CN" altLang="en-US" sz="3600" dirty="0"/>
              <a:t>）：盲目攀比与知足享受</a:t>
            </a:r>
            <a:endParaRPr lang="en-US" sz="36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BD5585A-7DA4-4E07-5971-CD5B84BB7F64}"/>
              </a:ext>
            </a:extLst>
          </p:cNvPr>
          <p:cNvSpPr txBox="1"/>
          <p:nvPr/>
        </p:nvSpPr>
        <p:spPr>
          <a:xfrm>
            <a:off x="1097570" y="5045068"/>
            <a:ext cx="100252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/>
              <a:t>五</a:t>
            </a:r>
            <a:r>
              <a:rPr lang="ja-JP" altLang="en-US" sz="3600" b="1" dirty="0"/>
              <a:t>、</a:t>
            </a:r>
            <a:r>
              <a:rPr lang="zh-CN" altLang="en-US" sz="3600" b="1" dirty="0"/>
              <a:t> </a:t>
            </a:r>
            <a:r>
              <a:rPr lang="zh-CN" altLang="en-US" sz="3600" dirty="0"/>
              <a:t>孤立与同伴（</a:t>
            </a:r>
            <a:r>
              <a:rPr lang="en-US" altLang="zh-CN" sz="3600" dirty="0"/>
              <a:t>4:7-12</a:t>
            </a:r>
            <a:r>
              <a:rPr lang="zh-CN" altLang="en-US" sz="3600" dirty="0"/>
              <a:t>）：孤单劳碌与彼此扶持</a:t>
            </a:r>
            <a:endParaRPr lang="en-US" sz="36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BD5585A-7DA4-4E07-5971-CD5B84BB7F64}"/>
              </a:ext>
            </a:extLst>
          </p:cNvPr>
          <p:cNvSpPr txBox="1"/>
          <p:nvPr/>
        </p:nvSpPr>
        <p:spPr>
          <a:xfrm>
            <a:off x="1087690" y="5959432"/>
            <a:ext cx="109715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/>
              <a:t>六</a:t>
            </a:r>
            <a:r>
              <a:rPr lang="ja-JP" altLang="en-US" sz="3600" dirty="0"/>
              <a:t>、</a:t>
            </a:r>
            <a:r>
              <a:rPr lang="zh-CN" altLang="en-US" sz="3600" dirty="0"/>
              <a:t> 权势与易变（</a:t>
            </a:r>
            <a:r>
              <a:rPr lang="en-US" altLang="zh-CN" sz="3600" dirty="0"/>
              <a:t>4:13-16</a:t>
            </a:r>
            <a:r>
              <a:rPr lang="zh-CN" altLang="en-US" sz="3600" dirty="0"/>
              <a:t>）：政治虚浮与拥戴的短暂</a:t>
            </a:r>
            <a:endParaRPr lang="en-US" sz="3600" dirty="0"/>
          </a:p>
        </p:txBody>
      </p:sp>
      <p:sp>
        <p:nvSpPr>
          <p:cNvPr id="14" name="Rectangle 13"/>
          <p:cNvSpPr/>
          <p:nvPr/>
        </p:nvSpPr>
        <p:spPr>
          <a:xfrm>
            <a:off x="565100" y="4214938"/>
            <a:ext cx="47193" cy="601860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564711" y="5057282"/>
            <a:ext cx="47193" cy="601860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67149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833" y="56916"/>
            <a:ext cx="6057167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zh-CN" altLang="en-US" sz="3200" dirty="0"/>
              <a:t>一</a:t>
            </a:r>
            <a:r>
              <a:rPr lang="en-US" altLang="zh-CN" sz="3200" dirty="0"/>
              <a:t>.</a:t>
            </a:r>
            <a:r>
              <a:rPr lang="zh-CN" altLang="en-US" sz="3200" dirty="0"/>
              <a:t>日光之下的</a:t>
            </a:r>
            <a:r>
              <a:rPr lang="zh-CN" altLang="en-US" sz="3200" b="1" dirty="0">
                <a:solidFill>
                  <a:srgbClr val="1E293B"/>
                </a:solidFill>
                <a:latin typeface="Noto Serif SC"/>
              </a:rPr>
              <a:t>不公平</a:t>
            </a:r>
            <a:r>
              <a:rPr lang="en-US" altLang="zh-CN" sz="3200" b="1" dirty="0">
                <a:solidFill>
                  <a:srgbClr val="1E293B"/>
                </a:solidFill>
                <a:latin typeface="Noto Serif SC"/>
              </a:rPr>
              <a:t>(</a:t>
            </a:r>
            <a:r>
              <a:rPr lang="en-US" altLang="zh-CN" sz="3200" dirty="0"/>
              <a:t>3:16–17</a:t>
            </a:r>
            <a:r>
              <a:rPr lang="zh-CN" altLang="en-US" sz="3200" dirty="0"/>
              <a:t>节</a:t>
            </a:r>
            <a:r>
              <a:rPr lang="en-US" altLang="zh-CN" sz="3200" dirty="0"/>
              <a:t>)</a:t>
            </a:r>
            <a:endParaRPr sz="3200" b="1" i="0" u="none" dirty="0">
              <a:solidFill>
                <a:srgbClr val="1E293B"/>
              </a:solidFill>
              <a:latin typeface="Noto Serif SC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6EE4C99-826A-2738-64EC-C9A4A076DBC7}"/>
              </a:ext>
            </a:extLst>
          </p:cNvPr>
          <p:cNvSpPr txBox="1"/>
          <p:nvPr/>
        </p:nvSpPr>
        <p:spPr>
          <a:xfrm>
            <a:off x="53998" y="1053869"/>
            <a:ext cx="5893903" cy="34163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3600" b="1" baseline="30000" dirty="0"/>
              <a:t>3:16 </a:t>
            </a:r>
            <a:r>
              <a:rPr lang="zh-CN" altLang="en-US" sz="3600" dirty="0"/>
              <a:t>我又见日光之下，应有公平之处有奸恶，应有公义之处也有奸恶。 </a:t>
            </a:r>
            <a:r>
              <a:rPr lang="en-US" altLang="zh-CN" sz="3600" b="1" baseline="30000" dirty="0"/>
              <a:t>17 </a:t>
            </a:r>
            <a:r>
              <a:rPr lang="zh-CN" altLang="en-US" sz="3600" dirty="0"/>
              <a:t>我心里说：“</a:t>
            </a:r>
            <a:r>
              <a:rPr lang="zh-CN" altLang="en-US" sz="3600" dirty="0">
                <a:solidFill>
                  <a:srgbClr val="FF0000"/>
                </a:solidFill>
              </a:rPr>
              <a:t>神必审判义人和恶人</a:t>
            </a:r>
            <a:r>
              <a:rPr lang="zh-CN" altLang="en-US" sz="3600" dirty="0"/>
              <a:t>，因为在那里，各样事务，一切工作，</a:t>
            </a:r>
            <a:r>
              <a:rPr lang="zh-CN" altLang="en-US" sz="3600" dirty="0">
                <a:solidFill>
                  <a:srgbClr val="FF0000"/>
                </a:solidFill>
              </a:rPr>
              <a:t>都有定时</a:t>
            </a:r>
            <a:r>
              <a:rPr lang="zh-CN" altLang="en-US" sz="3600" dirty="0"/>
              <a:t>。</a:t>
            </a:r>
            <a:r>
              <a:rPr lang="en-US" altLang="zh-CN" sz="3600" dirty="0"/>
              <a:t>”</a:t>
            </a:r>
            <a:endParaRPr lang="zh-CN" altLang="en-US" sz="36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0835" y="-115999"/>
            <a:ext cx="6057167" cy="657533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ACD6B6B-DCAC-8BA4-5562-C03B3FCB23B1}"/>
              </a:ext>
            </a:extLst>
          </p:cNvPr>
          <p:cNvSpPr txBox="1"/>
          <p:nvPr/>
        </p:nvSpPr>
        <p:spPr>
          <a:xfrm>
            <a:off x="38833" y="4698747"/>
            <a:ext cx="5909068" cy="107721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3200" dirty="0"/>
              <a:t>经文观察：应有公平和公义的地方，往往满有奸恶。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C76882-9603-6A21-021E-8F5353E06F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D1C3035B-ACA7-6DD1-4B1E-788CE38F2532}"/>
              </a:ext>
            </a:extLst>
          </p:cNvPr>
          <p:cNvSpPr txBox="1"/>
          <p:nvPr/>
        </p:nvSpPr>
        <p:spPr>
          <a:xfrm>
            <a:off x="553314" y="1918877"/>
            <a:ext cx="11235563" cy="553998"/>
          </a:xfrm>
          <a:prstGeom prst="rect">
            <a:avLst/>
          </a:prstGeom>
          <a:solidFill>
            <a:schemeClr val="accent3"/>
          </a:solidFill>
        </p:spPr>
        <p:txBody>
          <a:bodyPr wrap="square" lIns="0" tIns="0" rIns="0" bIns="0" anchor="t">
            <a:spAutoFit/>
          </a:bodyPr>
          <a:lstStyle/>
          <a:p>
            <a:r>
              <a:rPr lang="ja-JP" altLang="en-US" sz="3600" dirty="0"/>
              <a:t>神的定意与耐性</a:t>
            </a:r>
            <a:endParaRPr sz="3600" b="1" i="0" u="none" dirty="0">
              <a:solidFill>
                <a:srgbClr val="1E293B"/>
              </a:solidFill>
              <a:latin typeface="Noto Serif SC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D55C95A-7856-A5FC-8E46-4D7C5863B0AD}"/>
              </a:ext>
            </a:extLst>
          </p:cNvPr>
          <p:cNvSpPr txBox="1"/>
          <p:nvPr/>
        </p:nvSpPr>
        <p:spPr>
          <a:xfrm>
            <a:off x="553313" y="2789227"/>
            <a:ext cx="11235563" cy="175432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3600" b="1" dirty="0"/>
              <a:t>彼得后书 </a:t>
            </a:r>
            <a:r>
              <a:rPr lang="en-US" altLang="zh-CN" sz="3600" b="1" dirty="0"/>
              <a:t>3:9</a:t>
            </a:r>
            <a:r>
              <a:rPr lang="zh-CN" altLang="en-US" sz="3600" b="1" dirty="0"/>
              <a:t>：“主所应许的尚未成就，有人以为他是耽延，其实不是耽延，乃是宽容你们，不愿有一人沉沦，乃愿人人都悔改。”</a:t>
            </a:r>
            <a:endParaRPr lang="en-US" sz="36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4FAB745-1E12-56AE-A6EC-3904D6543B7A}"/>
              </a:ext>
            </a:extLst>
          </p:cNvPr>
          <p:cNvSpPr txBox="1"/>
          <p:nvPr/>
        </p:nvSpPr>
        <p:spPr>
          <a:xfrm>
            <a:off x="553314" y="4782362"/>
            <a:ext cx="11235563" cy="200054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2800" b="1" dirty="0"/>
              <a:t>启示录 </a:t>
            </a:r>
            <a:r>
              <a:rPr lang="en-US" altLang="ja-JP" sz="2800" b="1" dirty="0"/>
              <a:t>6:10-11</a:t>
            </a:r>
            <a:r>
              <a:rPr lang="ja-JP" altLang="en-US" sz="2800" dirty="0"/>
              <a:t>：</a:t>
            </a:r>
            <a:r>
              <a:rPr lang="zh-CN" altLang="en-US" sz="2800" dirty="0"/>
              <a:t>圣洁真实的主啊，你不审判住在地上的人，给我们伸流血的冤，要到几时呢？</a:t>
            </a:r>
            <a:r>
              <a:rPr lang="zh-CN" altLang="en-US" b="1" baseline="30000" dirty="0"/>
              <a:t> </a:t>
            </a:r>
            <a:r>
              <a:rPr lang="zh-CN" altLang="en-US" sz="3200" dirty="0">
                <a:solidFill>
                  <a:srgbClr val="FF0000"/>
                </a:solidFill>
              </a:rPr>
              <a:t>于是有白袍赐给他们各人；又有话吩咐他们还要歇息片刻，等到与他们同作仆人的，和他们的弟兄，像他们一样被杀的人的数目凑足的时候</a:t>
            </a:r>
            <a:r>
              <a:rPr lang="zh-CN" altLang="en-US" sz="3200" dirty="0"/>
              <a:t>。</a:t>
            </a:r>
            <a:endParaRPr lang="en-US" sz="3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680CD9B-E898-2479-310F-FD5BD037D282}"/>
              </a:ext>
            </a:extLst>
          </p:cNvPr>
          <p:cNvSpPr txBox="1"/>
          <p:nvPr/>
        </p:nvSpPr>
        <p:spPr>
          <a:xfrm>
            <a:off x="553314" y="129227"/>
            <a:ext cx="11235563" cy="163121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3200" dirty="0"/>
              <a:t>哈巴谷书 </a:t>
            </a:r>
            <a:r>
              <a:rPr lang="en-US" altLang="zh-CN" sz="3200" dirty="0"/>
              <a:t>1:13</a:t>
            </a:r>
            <a:r>
              <a:rPr lang="zh-CN" altLang="en-US" sz="3200" dirty="0"/>
              <a:t>（先知的困惑）</a:t>
            </a:r>
            <a:endParaRPr lang="zh-CN" altLang="en-US" sz="3200" b="1" dirty="0">
              <a:solidFill>
                <a:srgbClr val="1E293B"/>
              </a:solidFill>
              <a:latin typeface="Noto Serif SC"/>
            </a:endParaRPr>
          </a:p>
          <a:p>
            <a:r>
              <a:rPr lang="zh-CN" altLang="en-US" sz="3200" dirty="0"/>
              <a:t>你眼目清洁，不看邪僻，不看奸恶；恶人吞灭比自己公义的，你为何静默不语呢？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1810017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787086-6FD9-5EB6-8A9C-A27DC9585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B294A1A4-7E33-87BF-95EC-02C74836C0D6}"/>
              </a:ext>
            </a:extLst>
          </p:cNvPr>
          <p:cNvSpPr txBox="1"/>
          <p:nvPr/>
        </p:nvSpPr>
        <p:spPr>
          <a:xfrm>
            <a:off x="478218" y="4319599"/>
            <a:ext cx="11235563" cy="230832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3600" dirty="0"/>
              <a:t>诗篇 </a:t>
            </a:r>
            <a:r>
              <a:rPr lang="en-US" altLang="zh-CN" sz="3600" dirty="0"/>
              <a:t>37:7, 35</a:t>
            </a:r>
            <a:r>
              <a:rPr lang="zh-CN" altLang="en-US" sz="3600" dirty="0"/>
              <a:t>（大卫的观察与劝慰） 你当默然倚靠耶和华，耐性等候他；</a:t>
            </a:r>
            <a:r>
              <a:rPr lang="zh-CN" altLang="en-US" sz="3600" dirty="0">
                <a:solidFill>
                  <a:srgbClr val="FF0000"/>
                </a:solidFill>
              </a:rPr>
              <a:t>不要因那道路亨通的和那恶谋成就的心怀不平</a:t>
            </a:r>
            <a:r>
              <a:rPr lang="en-US" altLang="zh-CN" sz="3600" dirty="0"/>
              <a:t>……</a:t>
            </a:r>
            <a:r>
              <a:rPr lang="zh-CN" altLang="en-US" sz="3600" dirty="0"/>
              <a:t>我见过恶人大有势力，形容旺盛，如同本土树木发翠。</a:t>
            </a:r>
            <a:endParaRPr lang="en-US" sz="36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C7A4B18-9D00-59D4-8032-92A0269BD957}"/>
              </a:ext>
            </a:extLst>
          </p:cNvPr>
          <p:cNvSpPr txBox="1"/>
          <p:nvPr/>
        </p:nvSpPr>
        <p:spPr>
          <a:xfrm>
            <a:off x="553313" y="443615"/>
            <a:ext cx="11017016" cy="3416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3600" dirty="0"/>
              <a:t>时间的短暂：恶人的亨通只是暂时的（如诗篇 </a:t>
            </a:r>
            <a:r>
              <a:rPr lang="en-US" altLang="zh-CN" sz="3600" dirty="0"/>
              <a:t>37 </a:t>
            </a:r>
            <a:r>
              <a:rPr lang="zh-CN" altLang="en-US" sz="3600" dirty="0"/>
              <a:t>篇说他们如草被割下）。 </a:t>
            </a:r>
            <a:endParaRPr lang="en-US" altLang="zh-CN" sz="3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3600" dirty="0"/>
              <a:t>滑地与隐患：诗篇 </a:t>
            </a:r>
            <a:r>
              <a:rPr lang="en-US" altLang="zh-CN" sz="3600" dirty="0"/>
              <a:t>73:18 </a:t>
            </a:r>
            <a:r>
              <a:rPr lang="zh-CN" altLang="en-US" sz="3600" dirty="0"/>
              <a:t>指出神把他们安在“滑地”，看似平步青云，实则随时会骤然沦丧。 </a:t>
            </a:r>
            <a:endParaRPr lang="en-US" altLang="zh-CN" sz="3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3600" dirty="0"/>
              <a:t>终极的审判：如</a:t>
            </a:r>
            <a:r>
              <a:rPr lang="en-US" altLang="zh-CN" sz="3600" dirty="0"/>
              <a:t>《</a:t>
            </a:r>
            <a:r>
              <a:rPr lang="zh-CN" altLang="en-US" sz="3600" dirty="0"/>
              <a:t>传道书</a:t>
            </a:r>
            <a:r>
              <a:rPr lang="en-US" altLang="zh-CN" sz="3600" dirty="0"/>
              <a:t>》3:17 </a:t>
            </a:r>
            <a:r>
              <a:rPr lang="zh-CN" altLang="en-US" sz="3600" dirty="0"/>
              <a:t>所言，神对各样事务都有“定时”的审判。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3517831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6ADCEC4-D95B-E3F6-1F17-7702F79CBD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07BF2E01-1D47-747E-1119-3EF1ECBBA0F9}"/>
              </a:ext>
            </a:extLst>
          </p:cNvPr>
          <p:cNvSpPr txBox="1"/>
          <p:nvPr/>
        </p:nvSpPr>
        <p:spPr>
          <a:xfrm>
            <a:off x="38834" y="2082300"/>
            <a:ext cx="12153166" cy="397031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sz="3600" b="1" dirty="0"/>
              <a:t>属灵认知：</a:t>
            </a:r>
            <a:endParaRPr lang="en-US" altLang="ja-JP" sz="3600" b="1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zh-CN" altLang="en-US" sz="3600" b="1" dirty="0"/>
              <a:t>神的定意与耐性：神宽容等待世人悔改 </a:t>
            </a:r>
            <a:r>
              <a:rPr lang="en-US" altLang="zh-CN" sz="3600" b="1" dirty="0"/>
              <a:t>(</a:t>
            </a:r>
            <a:r>
              <a:rPr lang="zh-CN" altLang="en-US" sz="3600" b="1" dirty="0"/>
              <a:t>彼后 </a:t>
            </a:r>
            <a:r>
              <a:rPr lang="en-US" altLang="zh-CN" sz="3600" b="1" dirty="0"/>
              <a:t>3:9, </a:t>
            </a:r>
            <a:r>
              <a:rPr lang="zh-CN" altLang="en-US" sz="3600" b="1" dirty="0"/>
              <a:t>启 </a:t>
            </a:r>
            <a:r>
              <a:rPr lang="en-US" altLang="zh-CN" sz="3600" b="1" dirty="0"/>
              <a:t>6:10–11)</a:t>
            </a:r>
            <a:r>
              <a:rPr lang="zh-CN" altLang="en-US" sz="3600" b="1" dirty="0"/>
              <a:t>。</a:t>
            </a:r>
            <a:endParaRPr lang="en-US" altLang="zh-CN" sz="3600" b="1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zh-CN" altLang="en-US" sz="3600" b="1" dirty="0"/>
              <a:t>恶人的亨通只是暂时：神把他们安在“滑地”，随时可能沦丧 </a:t>
            </a:r>
            <a:r>
              <a:rPr lang="en-US" altLang="zh-CN" sz="3600" b="1" dirty="0"/>
              <a:t>(</a:t>
            </a:r>
            <a:r>
              <a:rPr lang="zh-CN" altLang="en-US" sz="3600" b="1" dirty="0"/>
              <a:t>诗 </a:t>
            </a:r>
            <a:r>
              <a:rPr lang="en-US" altLang="zh-CN" sz="3600" b="1" dirty="0"/>
              <a:t>37:7, </a:t>
            </a:r>
            <a:r>
              <a:rPr lang="zh-CN" altLang="en-US" sz="3600" b="1" dirty="0"/>
              <a:t>诗 </a:t>
            </a:r>
            <a:r>
              <a:rPr lang="en-US" altLang="zh-CN" sz="3600" b="1" dirty="0"/>
              <a:t>73:18)</a:t>
            </a:r>
            <a:r>
              <a:rPr lang="zh-CN" altLang="en-US" sz="3600" b="1" dirty="0"/>
              <a:t>。</a:t>
            </a:r>
            <a:endParaRPr lang="en-US" altLang="zh-CN" sz="3600" b="1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zh-CN" altLang="en-US" sz="3600" b="1" dirty="0"/>
              <a:t>终极的审判：神对各样事务和工作都有“定时”的审判 </a:t>
            </a:r>
            <a:r>
              <a:rPr lang="en-US" altLang="zh-CN" sz="3600" b="1" dirty="0"/>
              <a:t>(</a:t>
            </a:r>
            <a:r>
              <a:rPr lang="zh-CN" altLang="en-US" sz="3600" b="1" dirty="0"/>
              <a:t>传 </a:t>
            </a:r>
            <a:r>
              <a:rPr lang="en-US" altLang="zh-CN" sz="3600" b="1" dirty="0"/>
              <a:t>3:17)</a:t>
            </a:r>
            <a:r>
              <a:rPr lang="zh-CN" altLang="en-US" sz="3600" b="1" dirty="0"/>
              <a:t>。</a:t>
            </a:r>
            <a:endParaRPr lang="en-US" sz="36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6DD7681-AA81-109E-0B1F-59AECE5B9296}"/>
              </a:ext>
            </a:extLst>
          </p:cNvPr>
          <p:cNvSpPr txBox="1"/>
          <p:nvPr/>
        </p:nvSpPr>
        <p:spPr>
          <a:xfrm>
            <a:off x="38833" y="832917"/>
            <a:ext cx="12153166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3200" dirty="0"/>
              <a:t>经文观察：应有公平和公义的地方，往往满有奸恶。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9543004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F6EE4C99-826A-2738-64EC-C9A4A076DBC7}"/>
              </a:ext>
            </a:extLst>
          </p:cNvPr>
          <p:cNvSpPr txBox="1"/>
          <p:nvPr/>
        </p:nvSpPr>
        <p:spPr>
          <a:xfrm>
            <a:off x="5175738" y="431003"/>
            <a:ext cx="7016262" cy="600164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dirty="0"/>
              <a:t> </a:t>
            </a:r>
            <a:r>
              <a:rPr lang="en-US" altLang="zh-CN" sz="3200" b="1" baseline="30000" dirty="0"/>
              <a:t>18 </a:t>
            </a:r>
            <a:r>
              <a:rPr lang="zh-CN" altLang="en-US" sz="3200" dirty="0"/>
              <a:t>我心里说：“为世人的缘故，　神考验他们，让他们看见自己不过像走兽一样。” </a:t>
            </a:r>
            <a:r>
              <a:rPr lang="en-US" altLang="zh-CN" sz="3200" b="1" baseline="30000" dirty="0"/>
              <a:t>19 </a:t>
            </a:r>
            <a:r>
              <a:rPr lang="zh-CN" altLang="en-US" sz="3200" dirty="0"/>
              <a:t>因为世人遭遇的，走兽也遭遇，所遭遇的都一样：这个怎样死，那个也怎样死，他们都有一样的气息。人不能强于走兽，全是虚空； </a:t>
            </a:r>
            <a:r>
              <a:rPr lang="en-US" altLang="zh-CN" sz="3200" b="1" baseline="30000" dirty="0"/>
              <a:t>20 </a:t>
            </a:r>
            <a:r>
              <a:rPr lang="zh-CN" altLang="en-US" sz="3200" dirty="0"/>
              <a:t>都归一处，</a:t>
            </a:r>
            <a:r>
              <a:rPr lang="zh-CN" altLang="en-US" sz="3200" dirty="0">
                <a:solidFill>
                  <a:srgbClr val="00B0F0"/>
                </a:solidFill>
              </a:rPr>
              <a:t>都是出于尘土，也都归于尘土。</a:t>
            </a:r>
            <a:r>
              <a:rPr lang="zh-CN" altLang="en-US" sz="3200" dirty="0"/>
              <a:t> </a:t>
            </a:r>
            <a:r>
              <a:rPr lang="en-US" altLang="zh-CN" sz="3200" b="1" baseline="30000" dirty="0"/>
              <a:t>21 </a:t>
            </a:r>
            <a:r>
              <a:rPr lang="zh-CN" altLang="en-US" sz="3200" dirty="0"/>
              <a:t>谁知道人的气息是往上升，走兽的气息是下入地呢？ </a:t>
            </a:r>
            <a:r>
              <a:rPr lang="en-US" altLang="zh-CN" sz="3200" b="1" baseline="30000" dirty="0"/>
              <a:t>22 </a:t>
            </a:r>
            <a:r>
              <a:rPr lang="zh-CN" altLang="en-US" sz="3200" dirty="0"/>
              <a:t>总而言之，</a:t>
            </a:r>
            <a:r>
              <a:rPr lang="zh-CN" altLang="en-US" sz="3200" dirty="0">
                <a:solidFill>
                  <a:srgbClr val="FF0000"/>
                </a:solidFill>
              </a:rPr>
              <a:t>人能够在他经营的事上喜乐，是最好不过了</a:t>
            </a:r>
            <a:r>
              <a:rPr lang="zh-CN" altLang="en-US" sz="3200" dirty="0"/>
              <a:t>，因为这是他应得的报偿。他身后的事谁能领他回来看呢？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27494"/>
            <a:ext cx="5087816" cy="538968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8793"/>
            <a:ext cx="5087816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3600" dirty="0"/>
              <a:t>二、共同的命运与寻找快乐（</a:t>
            </a:r>
            <a:r>
              <a:rPr lang="en-US" altLang="zh-CN" sz="3600" dirty="0"/>
              <a:t>3</a:t>
            </a:r>
            <a:r>
              <a:rPr lang="zh-CN" altLang="en-US" sz="3600" dirty="0"/>
              <a:t>：</a:t>
            </a:r>
            <a:r>
              <a:rPr lang="en-US" altLang="zh-CN" sz="3600" dirty="0"/>
              <a:t>18–22</a:t>
            </a:r>
            <a:r>
              <a:rPr lang="zh-CN" altLang="en-US" sz="3600" dirty="0"/>
              <a:t>节）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8080100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929664-F0FD-E7B8-6FB4-5A6916AEA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9E4BDDFC-05E6-B55D-E07C-B0F6FD85DFAF}"/>
              </a:ext>
            </a:extLst>
          </p:cNvPr>
          <p:cNvSpPr txBox="1"/>
          <p:nvPr/>
        </p:nvSpPr>
        <p:spPr>
          <a:xfrm>
            <a:off x="0" y="2898225"/>
            <a:ext cx="12192000" cy="120032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3600" b="1" dirty="0"/>
              <a:t>世人的考验：神借着死亡考验世人，使人看见自己肉身的局限，如走兽般归于尘土 </a:t>
            </a:r>
            <a:r>
              <a:rPr lang="en-US" altLang="zh-CN" sz="3600" b="1" dirty="0"/>
              <a:t>(</a:t>
            </a:r>
            <a:r>
              <a:rPr lang="zh-CN" altLang="en-US" sz="3600" b="1" dirty="0"/>
              <a:t>传</a:t>
            </a:r>
            <a:r>
              <a:rPr lang="en-US" altLang="zh-CN" sz="3600" b="1" dirty="0"/>
              <a:t>3:18–20, </a:t>
            </a:r>
            <a:r>
              <a:rPr lang="zh-CN" altLang="en-US" sz="3600" b="1" dirty="0"/>
              <a:t>创 </a:t>
            </a:r>
            <a:r>
              <a:rPr lang="en-US" altLang="zh-CN" sz="3600" b="1" dirty="0"/>
              <a:t>3:19)</a:t>
            </a:r>
            <a:r>
              <a:rPr lang="zh-CN" altLang="en-US" sz="3600" b="1" dirty="0"/>
              <a:t>。</a:t>
            </a:r>
            <a:endParaRPr lang="en-US" sz="36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818FE4B-22DE-21D4-E718-93EA3672C5E8}"/>
              </a:ext>
            </a:extLst>
          </p:cNvPr>
          <p:cNvSpPr txBox="1"/>
          <p:nvPr/>
        </p:nvSpPr>
        <p:spPr>
          <a:xfrm>
            <a:off x="0" y="12794"/>
            <a:ext cx="12192000" cy="286232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3600" dirty="0"/>
              <a:t>尘土 → 活着 → 劳苦 → 死亡 → 归回尘土。</a:t>
            </a:r>
            <a:endParaRPr lang="en-US" altLang="zh-CN" sz="3600" dirty="0"/>
          </a:p>
          <a:p>
            <a:r>
              <a:rPr lang="zh-CN" altLang="en-US" sz="3600" dirty="0"/>
              <a:t>创世记 </a:t>
            </a:r>
            <a:r>
              <a:rPr lang="en-US" altLang="zh-CN" sz="3600" dirty="0"/>
              <a:t>2:7——</a:t>
            </a:r>
            <a:r>
              <a:rPr lang="zh-CN" altLang="en-US" sz="3600" dirty="0"/>
              <a:t>人从尘土而来“耶和华神用地上的尘土造人，将生气吹在他鼻孔里，他就成了有灵的活人。”</a:t>
            </a:r>
            <a:endParaRPr lang="en-US" altLang="zh-CN" sz="3600" dirty="0"/>
          </a:p>
          <a:p>
            <a:r>
              <a:rPr lang="ja-JP" altLang="en-US" sz="3600" dirty="0"/>
              <a:t>诗篇 </a:t>
            </a:r>
            <a:r>
              <a:rPr lang="en-US" altLang="ja-JP" sz="3600" dirty="0"/>
              <a:t>90:3</a:t>
            </a:r>
            <a:r>
              <a:rPr lang="zh-CN" altLang="en-US" sz="3600" dirty="0"/>
              <a:t>“你使人归于尘土，说：你们世人，要归回。”</a:t>
            </a:r>
            <a:endParaRPr lang="en-US" altLang="zh-CN" sz="3600" dirty="0"/>
          </a:p>
          <a:p>
            <a:r>
              <a:rPr lang="ja-JP" altLang="en-US" sz="3600" dirty="0"/>
              <a:t>创世记 </a:t>
            </a:r>
            <a:r>
              <a:rPr lang="en-US" altLang="ja-JP" sz="3600" dirty="0"/>
              <a:t>3:19 </a:t>
            </a:r>
            <a:r>
              <a:rPr lang="zh-CN" altLang="en-US" sz="3600" dirty="0"/>
              <a:t>“你本是尘土，仍要归于尘土。”</a:t>
            </a:r>
            <a:endParaRPr lang="en-US" sz="36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3DAFC10-53EE-0121-AACF-DC45E959F34D}"/>
              </a:ext>
            </a:extLst>
          </p:cNvPr>
          <p:cNvSpPr txBox="1"/>
          <p:nvPr/>
        </p:nvSpPr>
        <p:spPr>
          <a:xfrm>
            <a:off x="-10560" y="4028385"/>
            <a:ext cx="12192000" cy="286232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3600" dirty="0"/>
              <a:t>智慧的回应：</a:t>
            </a:r>
            <a:endParaRPr lang="en-US" altLang="zh-CN" sz="36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zh-CN" altLang="en-US" sz="3600" b="1" dirty="0"/>
              <a:t>人莫强如在他经营的事上喜乐，因为这是神所赐给人的“分” </a:t>
            </a:r>
            <a:r>
              <a:rPr lang="en-US" altLang="zh-CN" sz="3600" b="1" dirty="0"/>
              <a:t>(</a:t>
            </a:r>
            <a:r>
              <a:rPr lang="zh-CN" altLang="en-US" sz="3600" b="1" dirty="0"/>
              <a:t>传 </a:t>
            </a:r>
            <a:r>
              <a:rPr lang="en-US" altLang="zh-CN" sz="3600" b="1" dirty="0"/>
              <a:t>3:22)</a:t>
            </a:r>
            <a:r>
              <a:rPr lang="zh-CN" altLang="en-US" sz="3600" b="1" dirty="0"/>
              <a:t>。</a:t>
            </a:r>
            <a:endParaRPr lang="en-US" altLang="zh-CN" sz="3600" b="1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zh-CN" altLang="en-US" sz="3600" b="1" dirty="0"/>
              <a:t>“分”的定义：神所赋予的人生框架，包含时间、工作、生活处境与劳碌成果。</a:t>
            </a:r>
            <a:endParaRPr lang="en-US" altLang="zh-CN" sz="3600" b="1" dirty="0"/>
          </a:p>
        </p:txBody>
      </p:sp>
    </p:spTree>
    <p:extLst>
      <p:ext uri="{BB962C8B-B14F-4D97-AF65-F5344CB8AC3E}">
        <p14:creationId xmlns:p14="http://schemas.microsoft.com/office/powerpoint/2010/main" val="42187934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67149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833" y="-136512"/>
            <a:ext cx="8752082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zh-CN" altLang="en-US" sz="4000" dirty="0"/>
              <a:t>三、欺压与无助（</a:t>
            </a:r>
            <a:r>
              <a:rPr lang="en-US" altLang="zh-CN" sz="4000" dirty="0"/>
              <a:t>4:1-3</a:t>
            </a:r>
            <a:r>
              <a:rPr lang="zh-CN" altLang="en-US" sz="4000" dirty="0"/>
              <a:t>）</a:t>
            </a:r>
            <a:endParaRPr lang="en-US" sz="4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6EE4C99-826A-2738-64EC-C9A4A076DBC7}"/>
              </a:ext>
            </a:extLst>
          </p:cNvPr>
          <p:cNvSpPr txBox="1"/>
          <p:nvPr/>
        </p:nvSpPr>
        <p:spPr>
          <a:xfrm>
            <a:off x="38833" y="575756"/>
            <a:ext cx="8752082" cy="34163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3600" b="1" dirty="0"/>
              <a:t>4 </a:t>
            </a:r>
            <a:r>
              <a:rPr lang="zh-CN" altLang="en-US" sz="3600" b="1" dirty="0"/>
              <a:t>我又转念 ，见日光之下所行的一切欺压 。 看哪，受欺压的流泪，且无人安慰；欺压他们的有势力，</a:t>
            </a:r>
            <a:r>
              <a:rPr lang="zh-CN" altLang="en-US" sz="3600" dirty="0"/>
              <a:t>也</a:t>
            </a:r>
            <a:r>
              <a:rPr lang="zh-CN" altLang="en-US" sz="3600" b="1" dirty="0"/>
              <a:t>无人安慰他们。</a:t>
            </a:r>
            <a:r>
              <a:rPr lang="en-US" altLang="zh-CN" sz="3600" b="1" dirty="0"/>
              <a:t>2</a:t>
            </a:r>
            <a:r>
              <a:rPr lang="zh-CN" altLang="en-US" sz="3600" b="1" dirty="0"/>
              <a:t>因此，我 赞叹那早已死的死人，胜过那还活着的活人。</a:t>
            </a:r>
            <a:r>
              <a:rPr lang="en-US" altLang="zh-CN" sz="3600" b="1" dirty="0"/>
              <a:t>3</a:t>
            </a:r>
            <a:r>
              <a:rPr lang="zh-CN" altLang="en-US" sz="3600" b="1" dirty="0"/>
              <a:t>并且我以为那未曾生的，就是未见过 日光之下恶事的，比这两等人更强 。</a:t>
            </a:r>
            <a:endParaRPr lang="zh-CN" altLang="en-US" sz="3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7775" y="-167149"/>
            <a:ext cx="3324225" cy="70675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8F0FB8C-3F2A-D66E-5F4B-3A55C7EB64CB}"/>
              </a:ext>
            </a:extLst>
          </p:cNvPr>
          <p:cNvSpPr txBox="1"/>
          <p:nvPr/>
        </p:nvSpPr>
        <p:spPr>
          <a:xfrm>
            <a:off x="38833" y="4018992"/>
            <a:ext cx="8828942" cy="286232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zh-CN" altLang="en-US" sz="3600" dirty="0"/>
              <a:t>社会现实：日光之下存在深重的欺压与流泪，受害者无靠，强暴者有势。罪所造成的这个世界到底有多么破碎。</a:t>
            </a:r>
            <a:endParaRPr lang="en-US" altLang="zh-CN" sz="36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zh-CN" altLang="en-US" sz="3600" dirty="0"/>
              <a:t>真理提醒：罪使世界破碎，欺压者的得势并非终局；终极的公义在乎主。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4733590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F6EE4C99-826A-2738-64EC-C9A4A076DBC7}"/>
              </a:ext>
            </a:extLst>
          </p:cNvPr>
          <p:cNvSpPr txBox="1"/>
          <p:nvPr/>
        </p:nvSpPr>
        <p:spPr>
          <a:xfrm>
            <a:off x="0" y="655126"/>
            <a:ext cx="9058274" cy="230832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4000" b="1" baseline="30000" dirty="0"/>
              <a:t>4 </a:t>
            </a:r>
            <a:r>
              <a:rPr lang="zh-CN" altLang="en-US" sz="3600" dirty="0"/>
              <a:t>我见人因彼此嫉妒而有一切的劳碌和各样工作的成就，这也是虚空，也是捕风。</a:t>
            </a:r>
            <a:r>
              <a:rPr lang="en-US" altLang="zh-CN" sz="3600" b="1" baseline="30000" dirty="0"/>
              <a:t>5 </a:t>
            </a:r>
            <a:r>
              <a:rPr lang="zh-CN" altLang="en-US" sz="3600" dirty="0"/>
              <a:t>愚昧人抱着双臂，自食其肉。</a:t>
            </a:r>
            <a:r>
              <a:rPr lang="en-US" altLang="zh-CN" sz="3600" b="1" baseline="30000" dirty="0"/>
              <a:t>6 </a:t>
            </a:r>
            <a:r>
              <a:rPr lang="zh-CN" altLang="en-US" sz="3600" dirty="0"/>
              <a:t>一掌满满而得享安静，胜过两掌满满而劳碌捕风。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-1" y="8793"/>
            <a:ext cx="9058275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sz="3600" dirty="0"/>
              <a:t>四、</a:t>
            </a:r>
            <a:r>
              <a:rPr lang="zh-CN" altLang="en-US" sz="3600" dirty="0"/>
              <a:t> 竞争与嫉妒（</a:t>
            </a:r>
            <a:r>
              <a:rPr lang="en-US" altLang="zh-CN" sz="3600" dirty="0"/>
              <a:t>4:4-6</a:t>
            </a:r>
            <a:r>
              <a:rPr lang="zh-CN" altLang="en-US" sz="3600" dirty="0"/>
              <a:t>）</a:t>
            </a:r>
            <a:endParaRPr lang="en-US" sz="3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8275" y="8793"/>
            <a:ext cx="3133725" cy="684920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1" y="2963450"/>
            <a:ext cx="9058274" cy="397031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zh-CN" altLang="en-US" sz="3600" dirty="0"/>
              <a:t>虚空的劳碌：许多成功源于人与人之间的嫉妒和比较。</a:t>
            </a:r>
            <a:endParaRPr lang="en-US" altLang="zh-CN" sz="3600" dirty="0"/>
          </a:p>
          <a:p>
            <a:r>
              <a:rPr lang="zh-CN" altLang="en-US" sz="3600" dirty="0"/>
              <a:t>两种极端与中道：</a:t>
            </a:r>
            <a:endParaRPr lang="en-US" altLang="zh-CN" sz="36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zh-CN" altLang="en-US" sz="3600" dirty="0"/>
              <a:t>极端一：拼命卷入竞争</a:t>
            </a:r>
            <a:endParaRPr lang="en-US" altLang="zh-CN" sz="36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zh-CN" altLang="en-US" sz="3600" dirty="0"/>
              <a:t>极端二：消极逃避懒惰 </a:t>
            </a:r>
            <a:endParaRPr lang="en-US" altLang="zh-CN" sz="36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zh-CN" altLang="en-US" sz="3600" dirty="0"/>
              <a:t>智慧中道：忠心工作，知足于神所赐的分 。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2367387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67149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008" y="-162889"/>
            <a:ext cx="8909442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zh-CN" altLang="en-US" sz="3600" b="1" dirty="0"/>
              <a:t>五</a:t>
            </a:r>
            <a:r>
              <a:rPr lang="ja-JP" altLang="en-US" sz="3600" b="1" dirty="0"/>
              <a:t>、</a:t>
            </a:r>
            <a:r>
              <a:rPr lang="zh-CN" altLang="en-US" sz="3600" b="1" dirty="0"/>
              <a:t> </a:t>
            </a:r>
            <a:r>
              <a:rPr lang="zh-CN" altLang="en-US" sz="3600" dirty="0"/>
              <a:t>孤立与同伴（</a:t>
            </a:r>
            <a:r>
              <a:rPr lang="en-US" altLang="zh-CN" sz="3600" dirty="0"/>
              <a:t>4:7-12</a:t>
            </a:r>
            <a:r>
              <a:rPr lang="zh-CN" altLang="en-US" sz="3600" dirty="0"/>
              <a:t>）</a:t>
            </a:r>
            <a:endParaRPr lang="en-US" sz="36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6EE4C99-826A-2738-64EC-C9A4A076DBC7}"/>
              </a:ext>
            </a:extLst>
          </p:cNvPr>
          <p:cNvSpPr txBox="1"/>
          <p:nvPr/>
        </p:nvSpPr>
        <p:spPr>
          <a:xfrm>
            <a:off x="25008" y="399911"/>
            <a:ext cx="8909442" cy="501675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3200" b="1" baseline="30000" dirty="0"/>
              <a:t>7 </a:t>
            </a:r>
            <a:r>
              <a:rPr lang="zh-CN" altLang="en-US" sz="3200" dirty="0"/>
              <a:t>我转而观看日光之下有一件虚空的事： </a:t>
            </a:r>
            <a:r>
              <a:rPr lang="en-US" altLang="zh-CN" sz="3200" b="1" baseline="30000" dirty="0"/>
              <a:t>8 </a:t>
            </a:r>
            <a:r>
              <a:rPr lang="zh-CN" altLang="en-US" sz="3200" dirty="0"/>
              <a:t>有人</a:t>
            </a:r>
            <a:r>
              <a:rPr lang="zh-CN" altLang="en-US" sz="3200" dirty="0">
                <a:solidFill>
                  <a:srgbClr val="FF0000"/>
                </a:solidFill>
              </a:rPr>
              <a:t>孤单无双</a:t>
            </a:r>
            <a:r>
              <a:rPr lang="zh-CN" altLang="en-US" sz="3200" dirty="0"/>
              <a:t>，无子无兄弟，竟劳碌不息，眼目也不以财富为满足。</a:t>
            </a:r>
            <a:r>
              <a:rPr lang="zh-CN" altLang="en-US" sz="3200" dirty="0">
                <a:solidFill>
                  <a:srgbClr val="FF0000"/>
                </a:solidFill>
              </a:rPr>
              <a:t>他说：“我劳碌，自己却不享福，到底是为了谁呢？</a:t>
            </a:r>
            <a:r>
              <a:rPr lang="zh-CN" altLang="en-US" sz="3200" dirty="0"/>
              <a:t>”这也是虚空，是极沉重的担子。</a:t>
            </a:r>
            <a:r>
              <a:rPr lang="en-US" altLang="zh-CN" sz="3200" b="1" baseline="30000" dirty="0"/>
              <a:t>9 </a:t>
            </a:r>
            <a:r>
              <a:rPr lang="zh-CN" altLang="en-US" sz="3200" dirty="0"/>
              <a:t>两个人总比一个人好，他们劳碌</a:t>
            </a:r>
            <a:r>
              <a:rPr lang="zh-CN" altLang="en-US" sz="3200" dirty="0">
                <a:solidFill>
                  <a:srgbClr val="00B0F0"/>
                </a:solidFill>
              </a:rPr>
              <a:t>同得美好的报偿</a:t>
            </a:r>
            <a:r>
              <a:rPr lang="zh-CN" altLang="en-US" sz="3200" dirty="0"/>
              <a:t>。 </a:t>
            </a:r>
            <a:r>
              <a:rPr lang="en-US" altLang="zh-CN" sz="3200" b="1" baseline="30000" dirty="0"/>
              <a:t>10 </a:t>
            </a:r>
            <a:r>
              <a:rPr lang="zh-CN" altLang="en-US" sz="3200" dirty="0"/>
              <a:t>若是跌倒，这人可以</a:t>
            </a:r>
            <a:r>
              <a:rPr lang="zh-CN" altLang="en-US" sz="3200" dirty="0">
                <a:solidFill>
                  <a:srgbClr val="00B0F0"/>
                </a:solidFill>
              </a:rPr>
              <a:t>扶起他的同伴</a:t>
            </a:r>
            <a:r>
              <a:rPr lang="zh-CN" altLang="en-US" sz="3200" dirty="0"/>
              <a:t>；倘若孤身跌倒，没有别人扶起他来，这人就有祸了。 </a:t>
            </a:r>
            <a:r>
              <a:rPr lang="en-US" altLang="zh-CN" sz="3200" b="1" baseline="30000" dirty="0"/>
              <a:t>11 </a:t>
            </a:r>
            <a:r>
              <a:rPr lang="zh-CN" altLang="en-US" sz="3200" dirty="0"/>
              <a:t>再者，二人同睡就</a:t>
            </a:r>
            <a:r>
              <a:rPr lang="zh-CN" altLang="en-US" sz="3200" dirty="0">
                <a:solidFill>
                  <a:srgbClr val="00B0F0"/>
                </a:solidFill>
              </a:rPr>
              <a:t>都暖和</a:t>
            </a:r>
            <a:r>
              <a:rPr lang="zh-CN" altLang="en-US" sz="3200" dirty="0"/>
              <a:t>，一人独睡怎能暖和呢？ </a:t>
            </a:r>
            <a:r>
              <a:rPr lang="en-US" altLang="zh-CN" sz="3200" b="1" baseline="30000" dirty="0"/>
              <a:t>12 </a:t>
            </a:r>
            <a:r>
              <a:rPr lang="zh-CN" altLang="en-US" sz="3200" dirty="0"/>
              <a:t>若遇敌攻击，孤身难挡，二人就</a:t>
            </a:r>
            <a:r>
              <a:rPr lang="zh-CN" altLang="en-US" sz="3200" dirty="0">
                <a:solidFill>
                  <a:srgbClr val="00B0F0"/>
                </a:solidFill>
              </a:rPr>
              <a:t>能抵挡</a:t>
            </a:r>
            <a:r>
              <a:rPr lang="zh-CN" altLang="en-US" sz="3200" dirty="0"/>
              <a:t>他；</a:t>
            </a:r>
            <a:r>
              <a:rPr lang="zh-CN" altLang="en-US" sz="3200" dirty="0">
                <a:solidFill>
                  <a:srgbClr val="00B050"/>
                </a:solidFill>
              </a:rPr>
              <a:t>三股合成的绳子不易折断</a:t>
            </a:r>
            <a:r>
              <a:rPr lang="zh-CN" altLang="en-US" sz="3200" dirty="0"/>
              <a:t>。</a:t>
            </a:r>
            <a:endParaRPr lang="zh-CN" alt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4450" y="-180975"/>
            <a:ext cx="3257550" cy="70389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5328755"/>
            <a:ext cx="8934450" cy="156966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3200" dirty="0"/>
              <a:t>人生的价值不在于我积累了多少，而在于我是否忠心经营神所赐的分，并与神所赐给我的人彼此扶持、共同享受祂的恩典。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6615706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4916C0-61EC-7880-2AF9-E51E3FC762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B9E5834-D3D7-2D32-0BE8-74ED20517D41}"/>
              </a:ext>
            </a:extLst>
          </p:cNvPr>
          <p:cNvSpPr txBox="1"/>
          <p:nvPr/>
        </p:nvSpPr>
        <p:spPr>
          <a:xfrm>
            <a:off x="0" y="715219"/>
            <a:ext cx="12192000" cy="397031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zh-CN" altLang="en-US" sz="3600" dirty="0"/>
              <a:t>孤单的破产：无子无兄却盲目积财，最终不知“为了谁劳碌”。</a:t>
            </a:r>
            <a:endParaRPr lang="en-US" altLang="zh-CN" sz="36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zh-CN" altLang="en-US" sz="3600" dirty="0"/>
              <a:t>同伴的价值：两个人总比一个人好 </a:t>
            </a:r>
            <a:r>
              <a:rPr lang="en-US" altLang="zh-CN" sz="3600" dirty="0"/>
              <a:t>(</a:t>
            </a:r>
            <a:r>
              <a:rPr lang="zh-CN" altLang="en-US" sz="3600" dirty="0"/>
              <a:t>跌倒可扶起、同睡得暖和、抵挡外敌</a:t>
            </a:r>
            <a:r>
              <a:rPr lang="en-US" altLang="zh-CN" sz="3600" dirty="0"/>
              <a:t>)</a:t>
            </a:r>
            <a:r>
              <a:rPr lang="zh-CN" altLang="en-US" sz="3600" dirty="0"/>
              <a:t>。“三股合成的绳子不易折断”。</a:t>
            </a:r>
            <a:endParaRPr lang="en-US" altLang="zh-CN" sz="36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zh-CN" altLang="en-US" sz="3600" dirty="0"/>
              <a:t>生命重点：人生的价值在于忠心经营神所赐的分，并与身边的人彼此扶持。</a:t>
            </a:r>
            <a:endParaRPr lang="en-US" altLang="zh-CN" sz="3600" dirty="0"/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0207215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F6EE4C99-826A-2738-64EC-C9A4A076DBC7}"/>
              </a:ext>
            </a:extLst>
          </p:cNvPr>
          <p:cNvSpPr txBox="1"/>
          <p:nvPr/>
        </p:nvSpPr>
        <p:spPr>
          <a:xfrm>
            <a:off x="0" y="672710"/>
            <a:ext cx="8820150" cy="304698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3200" b="1" baseline="30000" dirty="0"/>
              <a:t>13 </a:t>
            </a:r>
            <a:r>
              <a:rPr lang="zh-CN" altLang="en-US" sz="3200" dirty="0"/>
              <a:t>贫穷而有智慧的年轻人，胜过年老不再纳谏的愚昧王， </a:t>
            </a:r>
            <a:r>
              <a:rPr lang="en-US" altLang="zh-CN" sz="3200" b="1" baseline="30000" dirty="0"/>
              <a:t>14 </a:t>
            </a:r>
            <a:r>
              <a:rPr lang="zh-CN" altLang="en-US" sz="3200" dirty="0"/>
              <a:t>那人从监牢里出来作王，在国中原是出身贫寒。 </a:t>
            </a:r>
            <a:r>
              <a:rPr lang="en-US" altLang="zh-CN" sz="3200" b="1" baseline="30000" dirty="0"/>
              <a:t>15 </a:t>
            </a:r>
            <a:r>
              <a:rPr lang="zh-CN" altLang="en-US" sz="3200" dirty="0"/>
              <a:t>我见日光之下所有行走的活人，都跟随那年轻人，就是接续作王的那位。 </a:t>
            </a:r>
            <a:r>
              <a:rPr lang="en-US" altLang="zh-CN" sz="3200" b="1" baseline="30000" dirty="0"/>
              <a:t>16 </a:t>
            </a:r>
            <a:r>
              <a:rPr lang="zh-CN" altLang="en-US" sz="3200" dirty="0"/>
              <a:t>他的百姓，就是他所治理的众人，多得无数；但后来的人还是不喜欢他。这也是虚空，也是捕风。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8793"/>
            <a:ext cx="8820150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3600" dirty="0"/>
              <a:t>六</a:t>
            </a:r>
            <a:r>
              <a:rPr lang="ja-JP" altLang="en-US" sz="3600" dirty="0"/>
              <a:t>、</a:t>
            </a:r>
            <a:r>
              <a:rPr lang="zh-CN" altLang="en-US" sz="3600" dirty="0"/>
              <a:t> 权势与易变（</a:t>
            </a:r>
            <a:r>
              <a:rPr lang="en-US" altLang="zh-CN" sz="3600" dirty="0"/>
              <a:t>4:13-16</a:t>
            </a:r>
            <a:r>
              <a:rPr lang="zh-CN" altLang="en-US" sz="3600" dirty="0"/>
              <a:t>）</a:t>
            </a:r>
            <a:endParaRPr lang="en-US" sz="36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0150" y="11722"/>
            <a:ext cx="3371850" cy="684627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1" y="3580689"/>
            <a:ext cx="8820151" cy="34163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zh-CN" altLang="en-US" sz="3600" dirty="0"/>
              <a:t>政治与名声的短暂：出身贫寒的智慧年轻人胜过不纳谏的老王，但后来的百姓仍不喜爱他。</a:t>
            </a:r>
            <a:endParaRPr lang="en-US" altLang="zh-CN" sz="36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zh-CN" altLang="en-US" sz="3600" dirty="0"/>
              <a:t>属灵提醒：不可把权力、地位和掌声当作终极身份，因为人的拥戴随时会变，唯有神永不改变。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5346918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65DF9F-6D71-FBB9-84A8-3238A526C6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54B695F8-E0B1-008B-BD4D-F63B36CA777E}"/>
              </a:ext>
            </a:extLst>
          </p:cNvPr>
          <p:cNvSpPr txBox="1"/>
          <p:nvPr/>
        </p:nvSpPr>
        <p:spPr>
          <a:xfrm>
            <a:off x="-2" y="0"/>
            <a:ext cx="12192001" cy="584775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solidFill>
                  <a:srgbClr val="FF0000"/>
                </a:solidFill>
              </a:rPr>
              <a:t>再思 </a:t>
            </a:r>
            <a:r>
              <a:rPr lang="en-US" sz="3200" dirty="0" err="1">
                <a:solidFill>
                  <a:srgbClr val="FF0000"/>
                </a:solidFill>
              </a:rPr>
              <a:t>hebel</a:t>
            </a:r>
            <a:r>
              <a:rPr lang="zh-CN" altLang="en-US" sz="3200" dirty="0">
                <a:solidFill>
                  <a:srgbClr val="FF0000"/>
                </a:solidFill>
              </a:rPr>
              <a:t>：虚空</a:t>
            </a:r>
            <a:endParaRPr lang="en-US" altLang="zh-CN" sz="3200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AF1B064-E7D0-A9F3-69F2-DE0508CB9CCC}"/>
              </a:ext>
            </a:extLst>
          </p:cNvPr>
          <p:cNvSpPr txBox="1"/>
          <p:nvPr/>
        </p:nvSpPr>
        <p:spPr>
          <a:xfrm>
            <a:off x="-1" y="584775"/>
            <a:ext cx="12191999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3600" dirty="0"/>
              <a:t>**“虚空”**不是指人生毫无意义，而是指受造物有限、短暂、无法完全被掌控。</a:t>
            </a:r>
            <a:r>
              <a:rPr lang="zh-CN" altLang="en-US" sz="3600" dirty="0">
                <a:solidFill>
                  <a:srgbClr val="FF0000"/>
                </a:solidFill>
              </a:rPr>
              <a:t>受造物</a:t>
            </a:r>
            <a:r>
              <a:rPr lang="zh-CN" altLang="en-US" sz="3600" dirty="0"/>
              <a:t>不能成为人生终极的依靠。</a:t>
            </a:r>
            <a:endParaRPr lang="en-US" sz="36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7E9A6B9-DCD8-ADFC-A38B-83373F000914}"/>
              </a:ext>
            </a:extLst>
          </p:cNvPr>
          <p:cNvSpPr txBox="1"/>
          <p:nvPr/>
        </p:nvSpPr>
        <p:spPr>
          <a:xfrm>
            <a:off x="0" y="2348163"/>
            <a:ext cx="12191998" cy="175432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3600" dirty="0"/>
              <a:t>我不能掌控未来，我不能测透神的全局， 我不能保证成功 ， 财富不能满足我 ， 工作不能成为我的终极意义 ， 人的掌声会过去， 世界有不公义。</a:t>
            </a:r>
            <a:endParaRPr lang="en-US" sz="36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F0C8D29-A4E4-0E44-130B-D03222EC04D3}"/>
              </a:ext>
            </a:extLst>
          </p:cNvPr>
          <p:cNvSpPr txBox="1"/>
          <p:nvPr/>
        </p:nvSpPr>
        <p:spPr>
          <a:xfrm>
            <a:off x="-2" y="4620361"/>
            <a:ext cx="12192000" cy="175432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3600" dirty="0"/>
              <a:t>生命秩序：敬畏神 ➔ 接受自我有限 ➔ 不陷入比较 ➔ 珍惜肢体关系 ➔ 感恩接受当下的“分” ➔ 将公义与未来交托给掌权的神。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4980984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3" y="-272562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7162" y="154933"/>
            <a:ext cx="12164837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4800" b="1" i="0" u="none" dirty="0" err="1">
                <a:solidFill>
                  <a:srgbClr val="0F172A"/>
                </a:solidFill>
                <a:latin typeface="Noto Serif SC"/>
              </a:rPr>
              <a:t>讨论与默想</a:t>
            </a:r>
            <a:endParaRPr sz="4800" b="1" i="0" u="none" dirty="0">
              <a:solidFill>
                <a:srgbClr val="0F172A"/>
              </a:solidFill>
              <a:latin typeface="Noto Serif SC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0751C9-DFE2-7FBD-0333-F454404DCC31}"/>
              </a:ext>
            </a:extLst>
          </p:cNvPr>
          <p:cNvSpPr txBox="1"/>
          <p:nvPr/>
        </p:nvSpPr>
        <p:spPr>
          <a:xfrm>
            <a:off x="27163" y="1382750"/>
            <a:ext cx="12192000" cy="452431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742950" indent="-742950">
              <a:buAutoNum type="arabicPeriod"/>
            </a:pPr>
            <a:r>
              <a:rPr lang="en-US" altLang="zh-CN" sz="3600" dirty="0"/>
              <a:t>“</a:t>
            </a:r>
            <a:r>
              <a:rPr lang="zh-CN" altLang="en-US" sz="3600" dirty="0"/>
              <a:t>虚空”到底是什么意思？</a:t>
            </a:r>
            <a:endParaRPr lang="en-US" altLang="zh-CN" sz="3600" dirty="0"/>
          </a:p>
          <a:p>
            <a:pPr marL="742950" indent="-742950">
              <a:buAutoNum type="arabicPeriod"/>
            </a:pPr>
            <a:r>
              <a:rPr lang="zh-CN" altLang="en-US" sz="3600" dirty="0"/>
              <a:t>我是否在努力控制神没有交给我控制的事情？</a:t>
            </a:r>
            <a:endParaRPr lang="en-US" altLang="zh-CN" sz="3600" dirty="0"/>
          </a:p>
          <a:p>
            <a:pPr marL="742950" indent="-742950">
              <a:buAutoNum type="arabicPeriod"/>
            </a:pPr>
            <a:r>
              <a:rPr lang="zh-CN" altLang="en-US" sz="3600" dirty="0"/>
              <a:t>劳碌动机：我这么努力工作，是为了忠心服事，还是为了证明自己与他人比较？</a:t>
            </a:r>
            <a:endParaRPr lang="en-US" altLang="zh-CN" sz="3600" dirty="0"/>
          </a:p>
          <a:p>
            <a:pPr marL="742950" indent="-742950">
              <a:buAutoNum type="arabicPeriod"/>
            </a:pPr>
            <a:r>
              <a:rPr lang="zh-CN" altLang="en-US" sz="3600" dirty="0"/>
              <a:t>知足的心：我是在感恩地经营神赐给我的这一“分”，还是总在觊觎“别人的那一份”？</a:t>
            </a:r>
            <a:endParaRPr lang="en-US" altLang="zh-CN" sz="3600" dirty="0"/>
          </a:p>
          <a:p>
            <a:pPr marL="742950" indent="-742950">
              <a:buAutoNum type="arabicPeriod"/>
            </a:pPr>
            <a:r>
              <a:rPr lang="zh-CN" altLang="en-US" sz="3600" dirty="0"/>
              <a:t>永恒视角：如果地上的掌声与成就都会过去，我正在将什么看作生命中最宝贵、最有永恒价值的事物？</a:t>
            </a:r>
            <a:endParaRPr lang="en-US" altLang="zh-CN" sz="3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6471" y="1924843"/>
            <a:ext cx="5068809" cy="4534216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2687" y="1410128"/>
            <a:ext cx="5068809" cy="335206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37392" y="546181"/>
            <a:ext cx="11601450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ja-JP" altLang="en-US" sz="4000" b="1" dirty="0">
                <a:solidFill>
                  <a:srgbClr val="1E293B"/>
                </a:solidFill>
                <a:latin typeface="Noto Serif SC"/>
              </a:rPr>
              <a:t>祷告</a:t>
            </a:r>
            <a:r>
              <a:rPr lang="en-US" altLang="ja-JP" sz="4000" b="1" dirty="0">
                <a:solidFill>
                  <a:srgbClr val="1E293B"/>
                </a:solidFill>
                <a:latin typeface="Noto Serif SC"/>
              </a:rPr>
              <a:t>:</a:t>
            </a:r>
            <a:r>
              <a:rPr lang="zh-CN" altLang="en-US" sz="4000" b="1" dirty="0">
                <a:solidFill>
                  <a:srgbClr val="1E293B"/>
                </a:solidFill>
                <a:latin typeface="Noto Serif SC"/>
              </a:rPr>
              <a:t>转变</a:t>
            </a:r>
            <a:r>
              <a:rPr sz="4000" b="1" i="0" u="none" dirty="0" err="1">
                <a:solidFill>
                  <a:srgbClr val="1E293B"/>
                </a:solidFill>
                <a:latin typeface="Noto Serif SC"/>
              </a:rPr>
              <a:t>虚空</a:t>
            </a:r>
            <a:r>
              <a:rPr lang="zh-CN" altLang="en-US" sz="4000" b="1" i="0" u="none" dirty="0">
                <a:solidFill>
                  <a:srgbClr val="1E293B"/>
                </a:solidFill>
                <a:latin typeface="Noto Serif SC"/>
              </a:rPr>
              <a:t>的生活为忠心劳动，得享主给我的分</a:t>
            </a:r>
            <a:endParaRPr sz="4000" b="1" i="0" u="none" dirty="0">
              <a:solidFill>
                <a:srgbClr val="1E293B"/>
              </a:solidFill>
              <a:latin typeface="Noto Serif SC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1AD6020-2A2F-5C35-365F-3E5304EFFE3A}"/>
              </a:ext>
            </a:extLst>
          </p:cNvPr>
          <p:cNvSpPr txBox="1"/>
          <p:nvPr/>
        </p:nvSpPr>
        <p:spPr>
          <a:xfrm>
            <a:off x="0" y="4816901"/>
            <a:ext cx="12192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/>
              <a:t>主啊，求祢救我脱离‘日光之下’的焦虑与攀比，教导我接受自己的有限。求祢赐我知足的心，使我能忠心经营祢所赐给我的这一‘分’，并与同伴彼此扶持，将最终的公义与永恒全心交托给祢。阿们。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4386</TotalTime>
  <Words>2583</Words>
  <Application>Microsoft Office PowerPoint</Application>
  <PresentationFormat>Widescreen</PresentationFormat>
  <Paragraphs>67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Noto Serif SC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Deyu Liu</dc:creator>
  <cp:keywords/>
  <dc:description>generated using python-pptx</dc:description>
  <cp:lastModifiedBy>Deyu Liu</cp:lastModifiedBy>
  <cp:revision>134</cp:revision>
  <dcterms:created xsi:type="dcterms:W3CDTF">2013-01-27T09:14:16Z</dcterms:created>
  <dcterms:modified xsi:type="dcterms:W3CDTF">2026-09-18T13:31:30Z</dcterms:modified>
  <cp:category/>
</cp:coreProperties>
</file>